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66" r:id="rId4"/>
    <p:sldId id="257" r:id="rId5"/>
    <p:sldId id="268" r:id="rId6"/>
    <p:sldId id="258" r:id="rId7"/>
    <p:sldId id="259" r:id="rId8"/>
    <p:sldId id="261" r:id="rId9"/>
    <p:sldId id="269" r:id="rId10"/>
    <p:sldId id="262" r:id="rId11"/>
    <p:sldId id="270" r:id="rId12"/>
    <p:sldId id="264"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260B85F-F8ED-467A-A7CD-9DC1D8834E1F}" type="datetimeFigureOut">
              <a:rPr lang="en-US" smtClean="0"/>
              <a:pPr/>
              <a:t>4/8/2023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91B9E87-86E4-4D54-BC73-DBDB90DF1F9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60B85F-F8ED-467A-A7CD-9DC1D8834E1F}"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B9E87-86E4-4D54-BC73-DBDB90DF1F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60B85F-F8ED-467A-A7CD-9DC1D8834E1F}" type="datetimeFigureOut">
              <a:rPr lang="en-US" smtClean="0"/>
              <a:pPr/>
              <a:t>4/8/2023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B9E87-86E4-4D54-BC73-DBDB90DF1F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260B85F-F8ED-467A-A7CD-9DC1D8834E1F}" type="datetimeFigureOut">
              <a:rPr lang="en-US" smtClean="0"/>
              <a:pPr/>
              <a:t>4/8/2023</a:t>
            </a:fld>
            <a:endParaRPr lang="en-US"/>
          </a:p>
        </p:txBody>
      </p:sp>
      <p:sp>
        <p:nvSpPr>
          <p:cNvPr id="9" name="Slide Number Placeholder 8"/>
          <p:cNvSpPr>
            <a:spLocks noGrp="1"/>
          </p:cNvSpPr>
          <p:nvPr>
            <p:ph type="sldNum" sz="quarter" idx="15"/>
          </p:nvPr>
        </p:nvSpPr>
        <p:spPr/>
        <p:txBody>
          <a:bodyPr rtlCol="0"/>
          <a:lstStyle/>
          <a:p>
            <a:fld id="{491B9E87-86E4-4D54-BC73-DBDB90DF1F97}"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260B85F-F8ED-467A-A7CD-9DC1D8834E1F}" type="datetimeFigureOut">
              <a:rPr lang="en-US" smtClean="0"/>
              <a:pPr/>
              <a:t>4/8/2023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91B9E87-86E4-4D54-BC73-DBDB90DF1F9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260B85F-F8ED-467A-A7CD-9DC1D8834E1F}" type="datetimeFigureOut">
              <a:rPr lang="en-US" smtClean="0"/>
              <a:pPr/>
              <a:t>4/8/2023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B9E87-86E4-4D54-BC73-DBDB90DF1F97}"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260B85F-F8ED-467A-A7CD-9DC1D8834E1F}" type="datetimeFigureOut">
              <a:rPr lang="en-US" smtClean="0"/>
              <a:pPr/>
              <a:t>4/8/2023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1B9E87-86E4-4D54-BC73-DBDB90DF1F97}"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260B85F-F8ED-467A-A7CD-9DC1D8834E1F}" type="datetimeFigureOut">
              <a:rPr lang="en-US" smtClean="0"/>
              <a:pPr/>
              <a:t>4/8/2023</a:t>
            </a:fld>
            <a:endParaRPr lang="en-US"/>
          </a:p>
        </p:txBody>
      </p:sp>
      <p:sp>
        <p:nvSpPr>
          <p:cNvPr id="7" name="Slide Number Placeholder 6"/>
          <p:cNvSpPr>
            <a:spLocks noGrp="1"/>
          </p:cNvSpPr>
          <p:nvPr>
            <p:ph type="sldNum" sz="quarter" idx="11"/>
          </p:nvPr>
        </p:nvSpPr>
        <p:spPr/>
        <p:txBody>
          <a:bodyPr rtlCol="0"/>
          <a:lstStyle/>
          <a:p>
            <a:fld id="{491B9E87-86E4-4D54-BC73-DBDB90DF1F97}"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60B85F-F8ED-467A-A7CD-9DC1D8834E1F}" type="datetimeFigureOut">
              <a:rPr lang="en-US" smtClean="0"/>
              <a:pPr/>
              <a:t>4/8/2023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1B9E87-86E4-4D54-BC73-DBDB90DF1F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260B85F-F8ED-467A-A7CD-9DC1D8834E1F}" type="datetimeFigureOut">
              <a:rPr lang="en-US" smtClean="0"/>
              <a:pPr/>
              <a:t>4/8/2023</a:t>
            </a:fld>
            <a:endParaRPr lang="en-US"/>
          </a:p>
        </p:txBody>
      </p:sp>
      <p:sp>
        <p:nvSpPr>
          <p:cNvPr id="22" name="Slide Number Placeholder 21"/>
          <p:cNvSpPr>
            <a:spLocks noGrp="1"/>
          </p:cNvSpPr>
          <p:nvPr>
            <p:ph type="sldNum" sz="quarter" idx="15"/>
          </p:nvPr>
        </p:nvSpPr>
        <p:spPr/>
        <p:txBody>
          <a:bodyPr rtlCol="0"/>
          <a:lstStyle/>
          <a:p>
            <a:fld id="{491B9E87-86E4-4D54-BC73-DBDB90DF1F97}"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260B85F-F8ED-467A-A7CD-9DC1D8834E1F}" type="datetimeFigureOut">
              <a:rPr lang="en-US" smtClean="0"/>
              <a:pPr/>
              <a:t>4/8/2023</a:t>
            </a:fld>
            <a:endParaRPr lang="en-US"/>
          </a:p>
        </p:txBody>
      </p:sp>
      <p:sp>
        <p:nvSpPr>
          <p:cNvPr id="18" name="Slide Number Placeholder 17"/>
          <p:cNvSpPr>
            <a:spLocks noGrp="1"/>
          </p:cNvSpPr>
          <p:nvPr>
            <p:ph type="sldNum" sz="quarter" idx="11"/>
          </p:nvPr>
        </p:nvSpPr>
        <p:spPr/>
        <p:txBody>
          <a:bodyPr rtlCol="0"/>
          <a:lstStyle/>
          <a:p>
            <a:fld id="{491B9E87-86E4-4D54-BC73-DBDB90DF1F97}"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260B85F-F8ED-467A-A7CD-9DC1D8834E1F}" type="datetimeFigureOut">
              <a:rPr lang="en-US" smtClean="0"/>
              <a:pPr/>
              <a:t>4/8/2023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91B9E87-86E4-4D54-BC73-DBDB90DF1F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September_1,_1939" TargetMode="External"/><Relationship Id="rId7" Type="http://schemas.openxmlformats.org/officeDocument/2006/relationships/hyperlink" Target="https://en.wikipedia.org/wiki/Horae_Canonicae" TargetMode="External"/><Relationship Id="rId2" Type="http://schemas.openxmlformats.org/officeDocument/2006/relationships/hyperlink" Target="https://en.wikipedia.org/wiki/Funeral_Blues" TargetMode="External"/><Relationship Id="rId1" Type="http://schemas.openxmlformats.org/officeDocument/2006/relationships/slideLayout" Target="../slideLayouts/slideLayout2.xml"/><Relationship Id="rId6" Type="http://schemas.openxmlformats.org/officeDocument/2006/relationships/hyperlink" Target="https://en.wikipedia.org/wiki/For_the_Time_Being" TargetMode="External"/><Relationship Id="rId5" Type="http://schemas.openxmlformats.org/officeDocument/2006/relationships/hyperlink" Target="https://en.wikipedia.org/wiki/The_Age_of_Anxiety" TargetMode="External"/><Relationship Id="rId4" Type="http://schemas.openxmlformats.org/officeDocument/2006/relationships/hyperlink" Target="https://en.wikipedia.org/wiki/The_Shield_of_Achill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
            <a:ext cx="9144000" cy="6370975"/>
          </a:xfrm>
          <a:prstGeom prst="rect">
            <a:avLst/>
          </a:prstGeom>
        </p:spPr>
        <p:txBody>
          <a:bodyPr wrap="square">
            <a:spAutoFit/>
          </a:bodyPr>
          <a:lstStyle/>
          <a:p>
            <a:pPr algn="ctr"/>
            <a:endParaRPr lang="en-GB" sz="3600" dirty="0" smtClean="0">
              <a:solidFill>
                <a:srgbClr val="00B0F0"/>
              </a:solidFill>
            </a:endParaRPr>
          </a:p>
          <a:p>
            <a:pPr algn="ctr"/>
            <a:r>
              <a:rPr lang="en-GB" sz="3600" dirty="0" smtClean="0">
                <a:solidFill>
                  <a:schemeClr val="accent2">
                    <a:lumMod val="75000"/>
                  </a:schemeClr>
                </a:solidFill>
              </a:rPr>
              <a:t>Content </a:t>
            </a:r>
            <a:r>
              <a:rPr lang="en-GB" sz="3600" dirty="0" smtClean="0">
                <a:solidFill>
                  <a:schemeClr val="accent2">
                    <a:lumMod val="75000"/>
                  </a:schemeClr>
                </a:solidFill>
              </a:rPr>
              <a:t>Prepared by</a:t>
            </a:r>
          </a:p>
          <a:p>
            <a:endParaRPr lang="en-GB" dirty="0" smtClean="0"/>
          </a:p>
          <a:p>
            <a:endParaRPr lang="en-GB" dirty="0" smtClean="0"/>
          </a:p>
          <a:p>
            <a:endParaRPr lang="en-GB" sz="700" dirty="0" smtClean="0"/>
          </a:p>
          <a:p>
            <a:endParaRPr lang="en-GB" dirty="0" smtClean="0"/>
          </a:p>
          <a:p>
            <a:pPr algn="ctr"/>
            <a:r>
              <a:rPr lang="en-GB" sz="7200" b="1" dirty="0" smtClean="0">
                <a:solidFill>
                  <a:srgbClr val="FF00FF"/>
                </a:solidFill>
              </a:rPr>
              <a:t>Ms. C. SASIKALA</a:t>
            </a:r>
          </a:p>
          <a:p>
            <a:pPr algn="ctr"/>
            <a:r>
              <a:rPr lang="en-GB" sz="4800" dirty="0" smtClean="0">
                <a:solidFill>
                  <a:srgbClr val="FF0000"/>
                </a:solidFill>
              </a:rPr>
              <a:t>Assistant Professor,</a:t>
            </a:r>
          </a:p>
          <a:p>
            <a:pPr algn="ctr"/>
            <a:r>
              <a:rPr lang="en-GB" sz="4800" dirty="0" smtClean="0">
                <a:solidFill>
                  <a:srgbClr val="FF0000"/>
                </a:solidFill>
              </a:rPr>
              <a:t>Department of English,</a:t>
            </a:r>
          </a:p>
          <a:p>
            <a:pPr algn="ctr"/>
            <a:r>
              <a:rPr lang="en-GB" sz="4800" dirty="0" smtClean="0">
                <a:solidFill>
                  <a:srgbClr val="FF0000"/>
                </a:solidFill>
              </a:rPr>
              <a:t>Jamal Mohamed College,</a:t>
            </a:r>
          </a:p>
          <a:p>
            <a:pPr algn="ctr"/>
            <a:r>
              <a:rPr lang="en-GB" sz="4800" dirty="0" err="1" smtClean="0">
                <a:solidFill>
                  <a:srgbClr val="FF0000"/>
                </a:solidFill>
              </a:rPr>
              <a:t>Trichy</a:t>
            </a:r>
            <a:r>
              <a:rPr lang="en-GB" sz="4800" dirty="0" smtClean="0">
                <a:solidFill>
                  <a:srgbClr val="FF0000"/>
                </a:solidFill>
              </a:rPr>
              <a:t> – 620 020.</a:t>
            </a:r>
            <a:endParaRPr lang="en-US" sz="48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763000" cy="6553200"/>
          </a:xfrm>
          <a:solidFill>
            <a:schemeClr val="accent1">
              <a:lumMod val="20000"/>
              <a:lumOff val="80000"/>
            </a:schemeClr>
          </a:solidFill>
        </p:spPr>
        <p:txBody>
          <a:bodyPr>
            <a:noAutofit/>
          </a:bodyPr>
          <a:lstStyle/>
          <a:p>
            <a:r>
              <a:rPr lang="en-US" sz="3600" b="1" dirty="0">
                <a:solidFill>
                  <a:srgbClr val="002060"/>
                </a:solidFill>
              </a:rPr>
              <a:t>Policies taken out in his name prove that he was fully insured</a:t>
            </a:r>
            <a:r>
              <a:rPr lang="en-US" sz="3600" b="1" dirty="0" smtClean="0">
                <a:solidFill>
                  <a:srgbClr val="002060"/>
                </a:solidFill>
              </a:rPr>
              <a:t>,</a:t>
            </a:r>
          </a:p>
          <a:p>
            <a:pPr>
              <a:buNone/>
            </a:pPr>
            <a:endParaRPr lang="en-US" sz="3600" b="1" dirty="0" smtClean="0">
              <a:solidFill>
                <a:srgbClr val="002060"/>
              </a:solidFill>
            </a:endParaRPr>
          </a:p>
          <a:p>
            <a:r>
              <a:rPr lang="en-US" sz="3600" b="1" dirty="0" smtClean="0">
                <a:solidFill>
                  <a:srgbClr val="002060"/>
                </a:solidFill>
              </a:rPr>
              <a:t>And </a:t>
            </a:r>
            <a:r>
              <a:rPr lang="en-US" sz="3600" b="1" dirty="0">
                <a:solidFill>
                  <a:srgbClr val="002060"/>
                </a:solidFill>
              </a:rPr>
              <a:t>his Health-card shows he was once in hospital but left it cured</a:t>
            </a:r>
            <a:r>
              <a:rPr lang="en-US" sz="3600" b="1" dirty="0" smtClean="0">
                <a:solidFill>
                  <a:srgbClr val="002060"/>
                </a:solidFill>
              </a:rPr>
              <a:t>.</a:t>
            </a:r>
          </a:p>
          <a:p>
            <a:pPr>
              <a:buNone/>
            </a:pPr>
            <a:endParaRPr lang="en-US" sz="3600" b="1" dirty="0" smtClean="0">
              <a:solidFill>
                <a:srgbClr val="002060"/>
              </a:solidFill>
            </a:endParaRPr>
          </a:p>
          <a:p>
            <a:r>
              <a:rPr lang="en-US" sz="3600" b="1" dirty="0" smtClean="0">
                <a:solidFill>
                  <a:srgbClr val="002060"/>
                </a:solidFill>
              </a:rPr>
              <a:t>Both </a:t>
            </a:r>
            <a:r>
              <a:rPr lang="en-US" sz="3600" b="1" dirty="0">
                <a:solidFill>
                  <a:srgbClr val="002060"/>
                </a:solidFill>
              </a:rPr>
              <a:t>Producers Research and High-Grade Living </a:t>
            </a:r>
            <a:r>
              <a:rPr lang="en-US" sz="3600" b="1" dirty="0" smtClean="0">
                <a:solidFill>
                  <a:srgbClr val="002060"/>
                </a:solidFill>
              </a:rPr>
              <a:t>declare</a:t>
            </a:r>
            <a:endParaRPr lang="en-US" sz="3200" b="1" dirty="0" smtClean="0">
              <a:solidFill>
                <a:srgbClr val="002060"/>
              </a:solidFill>
            </a:endParaRPr>
          </a:p>
          <a:p>
            <a:pPr>
              <a:buNone/>
            </a:pPr>
            <a:endParaRPr lang="en-US" sz="3600" b="1" dirty="0" smtClean="0">
              <a:solidFill>
                <a:srgbClr val="002060"/>
              </a:solidFill>
            </a:endParaRPr>
          </a:p>
          <a:p>
            <a:r>
              <a:rPr lang="en-US" sz="3600" b="1" dirty="0" smtClean="0">
                <a:solidFill>
                  <a:srgbClr val="002060"/>
                </a:solidFill>
              </a:rPr>
              <a:t>He was fully sensible to the advantages of the </a:t>
            </a:r>
            <a:r>
              <a:rPr lang="en-US" sz="3600" b="1" dirty="0" err="1" smtClean="0">
                <a:solidFill>
                  <a:srgbClr val="002060"/>
                </a:solidFill>
              </a:rPr>
              <a:t>Instalment</a:t>
            </a:r>
            <a:r>
              <a:rPr lang="en-US" sz="3600" b="1" dirty="0" smtClean="0">
                <a:solidFill>
                  <a:srgbClr val="002060"/>
                </a:solidFill>
              </a:rPr>
              <a:t> Plan </a:t>
            </a:r>
            <a:r>
              <a:rPr lang="en-US" sz="3600" b="1" dirty="0">
                <a:solidFill>
                  <a:srgbClr val="002060"/>
                </a:solidFill>
              </a:rPr>
              <a:t/>
            </a:r>
            <a:br>
              <a:rPr lang="en-US" sz="3600" b="1" dirty="0">
                <a:solidFill>
                  <a:srgbClr val="002060"/>
                </a:solidFill>
              </a:rPr>
            </a:br>
            <a:r>
              <a:rPr lang="en-US" sz="3600" b="1" dirty="0">
                <a:solidFill>
                  <a:srgbClr val="7030A0"/>
                </a:solidFill>
              </a:rPr>
              <a:t/>
            </a:r>
            <a:br>
              <a:rPr lang="en-US" sz="3600" b="1" dirty="0">
                <a:solidFill>
                  <a:srgbClr val="7030A0"/>
                </a:solidFill>
              </a:rPr>
            </a:br>
            <a:endParaRPr lang="en-US" sz="3600" b="1" dirty="0">
              <a:solidFill>
                <a:srgbClr val="7030A0"/>
              </a:solidFill>
            </a:endParaRPr>
          </a:p>
        </p:txBody>
      </p:sp>
      <p:pic>
        <p:nvPicPr>
          <p:cNvPr id="4" name="Picture 3" descr="How to claim maturity benefits from life insurance policies - The Economic  Times"/>
          <p:cNvPicPr/>
          <p:nvPr/>
        </p:nvPicPr>
        <p:blipFill>
          <a:blip r:embed="rId2" cstate="print"/>
          <a:srcRect/>
          <a:stretch>
            <a:fillRect/>
          </a:stretch>
        </p:blipFill>
        <p:spPr bwMode="auto">
          <a:xfrm>
            <a:off x="6019800" y="1371600"/>
            <a:ext cx="1485900" cy="592773"/>
          </a:xfrm>
          <a:prstGeom prst="rect">
            <a:avLst/>
          </a:prstGeom>
          <a:noFill/>
          <a:ln w="9525">
            <a:noFill/>
            <a:miter lim="800000"/>
            <a:headEnd/>
            <a:tailEnd/>
          </a:ln>
        </p:spPr>
      </p:pic>
      <p:pic>
        <p:nvPicPr>
          <p:cNvPr id="5" name="Picture 4" descr="WB: Doc Online collaborates with Okira to offer health cards to enable  access to online doctor services"/>
          <p:cNvPicPr/>
          <p:nvPr/>
        </p:nvPicPr>
        <p:blipFill>
          <a:blip r:embed="rId3" cstate="print"/>
          <a:srcRect/>
          <a:stretch>
            <a:fillRect/>
          </a:stretch>
        </p:blipFill>
        <p:spPr bwMode="auto">
          <a:xfrm>
            <a:off x="6400800" y="3048000"/>
            <a:ext cx="1830387" cy="762000"/>
          </a:xfrm>
          <a:prstGeom prst="rect">
            <a:avLst/>
          </a:prstGeom>
          <a:noFill/>
          <a:ln w="9525">
            <a:noFill/>
            <a:miter lim="800000"/>
            <a:headEnd/>
            <a:tailEnd/>
          </a:ln>
        </p:spPr>
      </p:pic>
      <p:pic>
        <p:nvPicPr>
          <p:cNvPr id="6" name="Picture 5" descr="뭐야 거실 디자인 투시도 이미지 _사진 500407019 무료 다운로드_lovepik.com"/>
          <p:cNvPicPr/>
          <p:nvPr/>
        </p:nvPicPr>
        <p:blipFill>
          <a:blip r:embed="rId4" cstate="print"/>
          <a:srcRect/>
          <a:stretch>
            <a:fillRect/>
          </a:stretch>
        </p:blipFill>
        <p:spPr bwMode="auto">
          <a:xfrm>
            <a:off x="7010400" y="4419600"/>
            <a:ext cx="1905000" cy="120130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839200" cy="6553200"/>
          </a:xfrm>
          <a:solidFill>
            <a:schemeClr val="accent1">
              <a:lumMod val="20000"/>
              <a:lumOff val="80000"/>
            </a:schemeClr>
          </a:solidFill>
        </p:spPr>
        <p:txBody>
          <a:bodyPr/>
          <a:lstStyle/>
          <a:p>
            <a:r>
              <a:rPr lang="en-US" b="1" dirty="0" smtClean="0">
                <a:solidFill>
                  <a:srgbClr val="002060"/>
                </a:solidFill>
              </a:rPr>
              <a:t>And had everything necessary to the Modern Man,</a:t>
            </a:r>
          </a:p>
          <a:p>
            <a:pPr>
              <a:buNone/>
            </a:pPr>
            <a:endParaRPr lang="en-US" b="1" dirty="0" smtClean="0">
              <a:solidFill>
                <a:srgbClr val="002060"/>
              </a:solidFill>
            </a:endParaRPr>
          </a:p>
          <a:p>
            <a:r>
              <a:rPr lang="en-US" b="1" dirty="0" smtClean="0">
                <a:solidFill>
                  <a:srgbClr val="002060"/>
                </a:solidFill>
              </a:rPr>
              <a:t>A phonograph, a radio, a car and a </a:t>
            </a:r>
            <a:r>
              <a:rPr lang="en-US" b="1" dirty="0" err="1" smtClean="0">
                <a:solidFill>
                  <a:srgbClr val="002060"/>
                </a:solidFill>
              </a:rPr>
              <a:t>frigidaire</a:t>
            </a:r>
            <a:r>
              <a:rPr lang="en-US" b="1" dirty="0" smtClean="0">
                <a:solidFill>
                  <a:srgbClr val="002060"/>
                </a:solidFill>
              </a:rPr>
              <a:t>.</a:t>
            </a:r>
          </a:p>
          <a:p>
            <a:pPr>
              <a:buNone/>
            </a:pPr>
            <a:endParaRPr lang="en-US" b="1" dirty="0" smtClean="0">
              <a:solidFill>
                <a:srgbClr val="002060"/>
              </a:solidFill>
            </a:endParaRPr>
          </a:p>
          <a:p>
            <a:r>
              <a:rPr lang="en-US" b="1" dirty="0" smtClean="0">
                <a:solidFill>
                  <a:srgbClr val="002060"/>
                </a:solidFill>
              </a:rPr>
              <a:t>Our researchers into Public Opinion are content</a:t>
            </a:r>
          </a:p>
          <a:p>
            <a:pPr>
              <a:buNone/>
            </a:pPr>
            <a:endParaRPr lang="en-US" b="1" dirty="0" smtClean="0">
              <a:solidFill>
                <a:srgbClr val="002060"/>
              </a:solidFill>
            </a:endParaRPr>
          </a:p>
          <a:p>
            <a:r>
              <a:rPr lang="en-US" b="1" dirty="0" smtClean="0">
                <a:solidFill>
                  <a:srgbClr val="002060"/>
                </a:solidFill>
              </a:rPr>
              <a:t>That he held the proper opinions for the time of year;</a:t>
            </a:r>
          </a:p>
          <a:p>
            <a:pPr>
              <a:buNone/>
            </a:pPr>
            <a:endParaRPr lang="en-US" b="1" dirty="0" smtClean="0">
              <a:solidFill>
                <a:srgbClr val="002060"/>
              </a:solidFill>
            </a:endParaRPr>
          </a:p>
          <a:p>
            <a:r>
              <a:rPr lang="en-US" b="1" dirty="0" smtClean="0">
                <a:solidFill>
                  <a:srgbClr val="002060"/>
                </a:solidFill>
              </a:rPr>
              <a:t>When there was peace, he was for peace: when there was war, he went.</a:t>
            </a:r>
          </a:p>
          <a:p>
            <a:endParaRPr lang="en-US" b="1" dirty="0" smtClean="0">
              <a:solidFill>
                <a:srgbClr val="002060"/>
              </a:solidFill>
            </a:endParaRPr>
          </a:p>
          <a:p>
            <a:r>
              <a:rPr lang="en-US" b="1" dirty="0" smtClean="0">
                <a:solidFill>
                  <a:srgbClr val="002060"/>
                </a:solidFill>
              </a:rPr>
              <a:t>He was married and added five children to the population,</a:t>
            </a:r>
          </a:p>
          <a:p>
            <a:endParaRPr lang="en-US" b="1" dirty="0" smtClean="0">
              <a:solidFill>
                <a:srgbClr val="7030A0"/>
              </a:solidFill>
            </a:endParaRPr>
          </a:p>
          <a:p>
            <a:endParaRPr lang="en-US" b="1" dirty="0" smtClean="0">
              <a:solidFill>
                <a:srgbClr val="7030A0"/>
              </a:solidFill>
            </a:endParaRPr>
          </a:p>
          <a:p>
            <a:pPr>
              <a:buNone/>
            </a:pPr>
            <a:endParaRPr lang="en-US" b="1" dirty="0" smtClean="0">
              <a:solidFill>
                <a:srgbClr val="7030A0"/>
              </a:solidFill>
            </a:endParaRPr>
          </a:p>
          <a:p>
            <a:pPr>
              <a:buNone/>
            </a:pPr>
            <a:endParaRPr lang="en-US" dirty="0"/>
          </a:p>
        </p:txBody>
      </p:sp>
      <p:pic>
        <p:nvPicPr>
          <p:cNvPr id="4" name="Picture 3" descr="Phonograph definition and meaning | Collins English Dictionary"/>
          <p:cNvPicPr/>
          <p:nvPr/>
        </p:nvPicPr>
        <p:blipFill>
          <a:blip r:embed="rId2" cstate="print"/>
          <a:srcRect/>
          <a:stretch>
            <a:fillRect/>
          </a:stretch>
        </p:blipFill>
        <p:spPr bwMode="auto">
          <a:xfrm>
            <a:off x="7696200" y="609600"/>
            <a:ext cx="1143000" cy="13716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839200" cy="6553200"/>
          </a:xfrm>
          <a:solidFill>
            <a:schemeClr val="accent1">
              <a:lumMod val="20000"/>
              <a:lumOff val="80000"/>
            </a:schemeClr>
          </a:solidFill>
        </p:spPr>
        <p:txBody>
          <a:bodyPr/>
          <a:lstStyle/>
          <a:p>
            <a:r>
              <a:rPr lang="en-US" sz="4000" b="1" dirty="0">
                <a:solidFill>
                  <a:srgbClr val="002060"/>
                </a:solidFill>
              </a:rPr>
              <a:t>Which our </a:t>
            </a:r>
            <a:r>
              <a:rPr lang="en-US" sz="4000" b="1" dirty="0" err="1">
                <a:solidFill>
                  <a:srgbClr val="002060"/>
                </a:solidFill>
              </a:rPr>
              <a:t>Eugenist</a:t>
            </a:r>
            <a:r>
              <a:rPr lang="en-US" sz="4000" b="1" dirty="0">
                <a:solidFill>
                  <a:srgbClr val="002060"/>
                </a:solidFill>
              </a:rPr>
              <a:t> says was the right number for a parent of his generation</a:t>
            </a:r>
            <a:r>
              <a:rPr lang="en-US" sz="4000" b="1" dirty="0" smtClean="0">
                <a:solidFill>
                  <a:srgbClr val="002060"/>
                </a:solidFill>
              </a:rPr>
              <a:t>.</a:t>
            </a:r>
          </a:p>
          <a:p>
            <a:r>
              <a:rPr lang="en-US" sz="4000" b="1" dirty="0" smtClean="0">
                <a:solidFill>
                  <a:srgbClr val="002060"/>
                </a:solidFill>
              </a:rPr>
              <a:t>And </a:t>
            </a:r>
            <a:r>
              <a:rPr lang="en-US" sz="4000" b="1" dirty="0">
                <a:solidFill>
                  <a:srgbClr val="002060"/>
                </a:solidFill>
              </a:rPr>
              <a:t>our teachers report that he never interfered with their education</a:t>
            </a:r>
            <a:r>
              <a:rPr lang="en-US" sz="4000" b="1" dirty="0" smtClean="0">
                <a:solidFill>
                  <a:srgbClr val="002060"/>
                </a:solidFill>
              </a:rPr>
              <a:t>.</a:t>
            </a:r>
          </a:p>
          <a:p>
            <a:r>
              <a:rPr lang="en-US" sz="4000" b="1" dirty="0" smtClean="0">
                <a:solidFill>
                  <a:srgbClr val="002060"/>
                </a:solidFill>
              </a:rPr>
              <a:t>Was </a:t>
            </a:r>
            <a:r>
              <a:rPr lang="en-US" sz="4000" b="1" dirty="0">
                <a:solidFill>
                  <a:srgbClr val="002060"/>
                </a:solidFill>
              </a:rPr>
              <a:t>he free? Was he happy? The question is absurd</a:t>
            </a:r>
            <a:r>
              <a:rPr lang="en-US" sz="4000" b="1" dirty="0" smtClean="0">
                <a:solidFill>
                  <a:srgbClr val="002060"/>
                </a:solidFill>
              </a:rPr>
              <a:t>:</a:t>
            </a:r>
          </a:p>
          <a:p>
            <a:r>
              <a:rPr lang="en-US" sz="4000" b="1" dirty="0" smtClean="0">
                <a:solidFill>
                  <a:srgbClr val="002060"/>
                </a:solidFill>
              </a:rPr>
              <a:t>Had </a:t>
            </a:r>
            <a:r>
              <a:rPr lang="en-US" sz="4000" b="1" dirty="0">
                <a:solidFill>
                  <a:srgbClr val="002060"/>
                </a:solidFill>
              </a:rPr>
              <a:t>anything been wrong, we should certainly have heard</a:t>
            </a:r>
            <a:r>
              <a:rPr lang="en-US" sz="4000" b="1" dirty="0">
                <a:solidFill>
                  <a:srgbClr val="7030A0"/>
                </a:solidFill>
              </a:rPr>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839200" cy="6705600"/>
          </a:xfrm>
          <a:solidFill>
            <a:srgbClr val="00B050"/>
          </a:solidFill>
          <a:ln>
            <a:noFill/>
          </a:ln>
          <a:effectLst/>
          <a:scene3d>
            <a:camera prst="orthographicFront">
              <a:rot lat="0" lon="0" rev="0"/>
            </a:camera>
            <a:lightRig rig="chilly" dir="t">
              <a:rot lat="0" lon="0" rev="18480000"/>
            </a:lightRig>
          </a:scene3d>
          <a:sp3d prstMaterial="clear">
            <a:bevelT h="63500"/>
          </a:sp3d>
        </p:spPr>
        <p:txBody>
          <a:bodyPr>
            <a:normAutofit/>
          </a:bodyPr>
          <a:lstStyle/>
          <a:p>
            <a:pPr algn="ctr">
              <a:buNone/>
            </a:pPr>
            <a:endParaRPr lang="en-US" sz="11500" dirty="0" smtClean="0"/>
          </a:p>
          <a:p>
            <a:pPr algn="ctr">
              <a:buNone/>
            </a:pPr>
            <a:r>
              <a:rPr lang="en-US" sz="11500" dirty="0" smtClean="0">
                <a:solidFill>
                  <a:srgbClr val="92D050"/>
                </a:solidFill>
              </a:rPr>
              <a:t>THE END</a:t>
            </a:r>
            <a:endParaRPr lang="en-US" sz="11500" dirty="0">
              <a:solidFill>
                <a:srgbClr val="92D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8839200" cy="6553200"/>
          </a:xfrm>
        </p:spPr>
        <p:txBody>
          <a:bodyPr>
            <a:noAutofit/>
          </a:bodyPr>
          <a:lstStyle/>
          <a:p>
            <a:pPr algn="ctr"/>
            <a:r>
              <a:rPr lang="en-US" sz="9600" dirty="0" smtClean="0">
                <a:solidFill>
                  <a:schemeClr val="accent1">
                    <a:lumMod val="75000"/>
                  </a:schemeClr>
                </a:solidFill>
                <a:latin typeface="Algerian" pitchFamily="82" charset="0"/>
              </a:rPr>
              <a:t>THE UNKNOWN CITIZEN</a:t>
            </a:r>
          </a:p>
          <a:p>
            <a:pPr algn="ctr"/>
            <a:r>
              <a:rPr lang="en-US" sz="9600" dirty="0" smtClean="0">
                <a:solidFill>
                  <a:schemeClr val="accent1">
                    <a:lumMod val="75000"/>
                  </a:schemeClr>
                </a:solidFill>
                <a:latin typeface="Algerian" pitchFamily="82" charset="0"/>
              </a:rPr>
              <a:t>- </a:t>
            </a:r>
            <a:r>
              <a:rPr lang="en-US" sz="6000" dirty="0" err="1" smtClean="0">
                <a:solidFill>
                  <a:schemeClr val="accent1">
                    <a:lumMod val="75000"/>
                  </a:schemeClr>
                </a:solidFill>
                <a:latin typeface="Algerian" pitchFamily="82" charset="0"/>
              </a:rPr>
              <a:t>W.H.Auden</a:t>
            </a:r>
            <a:endParaRPr lang="en-US" sz="9600" dirty="0">
              <a:solidFill>
                <a:schemeClr val="accent1">
                  <a:lumMod val="75000"/>
                </a:schemeClr>
              </a:solidFill>
              <a:latin typeface="Algerian"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W. H. Auden Biography - Childhood, Life Achievements &amp; Timeline"/>
          <p:cNvPicPr>
            <a:picLocks noGrp="1"/>
          </p:cNvPicPr>
          <p:nvPr>
            <p:ph sz="quarter" idx="1"/>
          </p:nvPr>
        </p:nvPicPr>
        <p:blipFill>
          <a:blip r:embed="rId2" cstate="print"/>
          <a:stretch>
            <a:fillRect/>
          </a:stretch>
        </p:blipFill>
        <p:spPr bwMode="auto">
          <a:xfrm>
            <a:off x="228600" y="152400"/>
            <a:ext cx="8458199" cy="6553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839200" cy="6553200"/>
          </a:xfrm>
        </p:spPr>
        <p:txBody>
          <a:bodyPr/>
          <a:lstStyle/>
          <a:p>
            <a:pPr algn="ctr">
              <a:buNone/>
            </a:pPr>
            <a:r>
              <a:rPr lang="en-US" sz="6600" dirty="0" smtClean="0">
                <a:solidFill>
                  <a:schemeClr val="accent2">
                    <a:lumMod val="75000"/>
                  </a:schemeClr>
                </a:solidFill>
                <a:latin typeface="Aharoni" pitchFamily="2" charset="-79"/>
                <a:cs typeface="Aharoni" pitchFamily="2" charset="-79"/>
              </a:rPr>
              <a:t>AGENDA</a:t>
            </a:r>
          </a:p>
          <a:p>
            <a:pPr>
              <a:buNone/>
            </a:pPr>
            <a:r>
              <a:rPr lang="en-US" sz="6600" dirty="0" smtClean="0">
                <a:solidFill>
                  <a:srgbClr val="00B050"/>
                </a:solidFill>
                <a:latin typeface="Aharoni" pitchFamily="2" charset="-79"/>
                <a:cs typeface="Aharoni" pitchFamily="2" charset="-79"/>
              </a:rPr>
              <a:t>Introduction</a:t>
            </a:r>
          </a:p>
          <a:p>
            <a:pPr>
              <a:buNone/>
            </a:pPr>
            <a:r>
              <a:rPr lang="en-US" sz="6600" dirty="0" smtClean="0">
                <a:solidFill>
                  <a:srgbClr val="00B050"/>
                </a:solidFill>
                <a:latin typeface="Aharoni" pitchFamily="2" charset="-79"/>
                <a:cs typeface="Aharoni" pitchFamily="2" charset="-79"/>
              </a:rPr>
              <a:t>Theme of the poem</a:t>
            </a:r>
          </a:p>
          <a:p>
            <a:pPr>
              <a:buNone/>
            </a:pPr>
            <a:r>
              <a:rPr lang="en-US" sz="6600" dirty="0" smtClean="0">
                <a:solidFill>
                  <a:srgbClr val="00B050"/>
                </a:solidFill>
                <a:latin typeface="Aharoni" pitchFamily="2" charset="-79"/>
                <a:cs typeface="Aharoni" pitchFamily="2" charset="-79"/>
              </a:rPr>
              <a:t>Lines of the poem </a:t>
            </a:r>
          </a:p>
          <a:p>
            <a:pPr>
              <a:buNone/>
            </a:pPr>
            <a:r>
              <a:rPr lang="en-US" sz="6600" dirty="0" smtClean="0">
                <a:solidFill>
                  <a:srgbClr val="00B050"/>
                </a:solidFill>
                <a:latin typeface="Aharoni" pitchFamily="2" charset="-79"/>
                <a:cs typeface="Aharoni" pitchFamily="2" charset="-79"/>
              </a:rPr>
              <a:t>Explanation</a:t>
            </a:r>
            <a:endParaRPr lang="en-US" dirty="0" smtClean="0">
              <a:solidFill>
                <a:srgbClr val="00B050"/>
              </a:solidFill>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763000" cy="6477000"/>
          </a:xfrm>
          <a:solidFill>
            <a:schemeClr val="accent1">
              <a:lumMod val="20000"/>
              <a:lumOff val="80000"/>
            </a:schemeClr>
          </a:solidFill>
        </p:spPr>
        <p:txBody>
          <a:bodyPr>
            <a:normAutofit lnSpcReduction="10000"/>
          </a:bodyPr>
          <a:lstStyle/>
          <a:p>
            <a:pPr algn="ctr">
              <a:buNone/>
            </a:pPr>
            <a:r>
              <a:rPr lang="en-US" b="1" dirty="0" smtClean="0">
                <a:solidFill>
                  <a:srgbClr val="00B0F0"/>
                </a:solidFill>
              </a:rPr>
              <a:t>INTRODUCTION</a:t>
            </a:r>
          </a:p>
          <a:p>
            <a:pPr>
              <a:buNone/>
            </a:pPr>
            <a:r>
              <a:rPr lang="en-US" sz="2800" b="1" dirty="0" err="1" smtClean="0">
                <a:solidFill>
                  <a:srgbClr val="FF00FF"/>
                </a:solidFill>
              </a:rPr>
              <a:t>Wystan</a:t>
            </a:r>
            <a:r>
              <a:rPr lang="en-US" sz="2800" b="1" dirty="0" smtClean="0">
                <a:solidFill>
                  <a:srgbClr val="FF00FF"/>
                </a:solidFill>
              </a:rPr>
              <a:t> Hugh Auden  21 February 1907 – 29 September 1973 was an Anglo-American poet. Auden's poetry was noted for its stylistic and technical achievement, its engagement with politics, morals, love, and religion, and its variety in tone, form, and content. Some of his best known poems are about love, such as "</a:t>
            </a:r>
            <a:r>
              <a:rPr lang="en-US" sz="2800" b="1" u="sng" dirty="0" smtClean="0">
                <a:solidFill>
                  <a:srgbClr val="FF00FF"/>
                </a:solidFill>
                <a:hlinkClick r:id="rId2" tooltip="Funeral Blues"/>
              </a:rPr>
              <a:t>Funeral Blues</a:t>
            </a:r>
            <a:r>
              <a:rPr lang="en-US" sz="2800" b="1" dirty="0" smtClean="0">
                <a:solidFill>
                  <a:srgbClr val="FF00FF"/>
                </a:solidFill>
              </a:rPr>
              <a:t>"; on political and social themes, such as "</a:t>
            </a:r>
            <a:r>
              <a:rPr lang="en-US" sz="2800" b="1" u="sng" dirty="0" smtClean="0">
                <a:solidFill>
                  <a:srgbClr val="FF00FF"/>
                </a:solidFill>
                <a:hlinkClick r:id="rId3" tooltip="September 1, 1939"/>
              </a:rPr>
              <a:t>September 1, 1939</a:t>
            </a:r>
            <a:r>
              <a:rPr lang="en-US" sz="2800" b="1" dirty="0" smtClean="0">
                <a:solidFill>
                  <a:srgbClr val="FF00FF"/>
                </a:solidFill>
              </a:rPr>
              <a:t>" and "</a:t>
            </a:r>
            <a:r>
              <a:rPr lang="en-US" sz="2800" b="1" u="sng" dirty="0" smtClean="0">
                <a:solidFill>
                  <a:srgbClr val="FF00FF"/>
                </a:solidFill>
                <a:hlinkClick r:id="rId4" tooltip="The Shield of Achilles"/>
              </a:rPr>
              <a:t>The Shield of Achilles</a:t>
            </a:r>
            <a:r>
              <a:rPr lang="en-US" sz="2800" b="1" dirty="0" smtClean="0">
                <a:solidFill>
                  <a:srgbClr val="FF00FF"/>
                </a:solidFill>
              </a:rPr>
              <a:t>"; on cultural and psychological themes, such as </a:t>
            </a:r>
            <a:r>
              <a:rPr lang="en-US" sz="2800" b="1" i="1" u="sng" dirty="0" smtClean="0">
                <a:solidFill>
                  <a:srgbClr val="FF00FF"/>
                </a:solidFill>
                <a:hlinkClick r:id="rId5" tooltip="The Age of Anxiety"/>
              </a:rPr>
              <a:t>The Age of Anxiety</a:t>
            </a:r>
            <a:r>
              <a:rPr lang="en-US" sz="2800" b="1" dirty="0" smtClean="0">
                <a:solidFill>
                  <a:srgbClr val="FF00FF"/>
                </a:solidFill>
              </a:rPr>
              <a:t>; and on religious themes such as "</a:t>
            </a:r>
            <a:r>
              <a:rPr lang="en-US" sz="2800" b="1" u="sng" dirty="0" smtClean="0">
                <a:solidFill>
                  <a:srgbClr val="FF00FF"/>
                </a:solidFill>
                <a:hlinkClick r:id="rId6" tooltip="For the Time Being"/>
              </a:rPr>
              <a:t>For the Time Being</a:t>
            </a:r>
            <a:r>
              <a:rPr lang="en-US" sz="2800" b="1" dirty="0" smtClean="0">
                <a:solidFill>
                  <a:srgbClr val="FF00FF"/>
                </a:solidFill>
              </a:rPr>
              <a:t>" and "</a:t>
            </a:r>
            <a:r>
              <a:rPr lang="en-US" sz="2800" b="1" u="sng" dirty="0" err="1" smtClean="0">
                <a:solidFill>
                  <a:srgbClr val="FF00FF"/>
                </a:solidFill>
                <a:hlinkClick r:id="rId7" tooltip="Horae Canonicae"/>
              </a:rPr>
              <a:t>Horae</a:t>
            </a:r>
            <a:r>
              <a:rPr lang="en-US" sz="2800" b="1" u="sng" dirty="0" smtClean="0">
                <a:solidFill>
                  <a:srgbClr val="FF00FF"/>
                </a:solidFill>
                <a:hlinkClick r:id="rId7" tooltip="Horae Canonicae"/>
              </a:rPr>
              <a:t> </a:t>
            </a:r>
            <a:r>
              <a:rPr lang="en-US" sz="2800" b="1" u="sng" dirty="0" err="1" smtClean="0">
                <a:solidFill>
                  <a:srgbClr val="FF00FF"/>
                </a:solidFill>
                <a:hlinkClick r:id="rId7" tooltip="Horae Canonicae"/>
              </a:rPr>
              <a:t>Canonicae</a:t>
            </a:r>
            <a:r>
              <a:rPr lang="en-US" sz="2800" b="1" dirty="0" smtClean="0">
                <a:solidFill>
                  <a:srgbClr val="FF00FF"/>
                </a:solidFill>
              </a:rPr>
              <a:t>".</a:t>
            </a:r>
          </a:p>
          <a:p>
            <a:pPr>
              <a:buNone/>
            </a:pPr>
            <a:endParaRPr lang="en-US" b="1" dirty="0">
              <a:solidFill>
                <a:srgbClr val="FF00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763000" cy="6553200"/>
          </a:xfrm>
          <a:solidFill>
            <a:schemeClr val="accent3">
              <a:lumMod val="20000"/>
              <a:lumOff val="80000"/>
            </a:schemeClr>
          </a:solidFill>
        </p:spPr>
        <p:txBody>
          <a:bodyPr>
            <a:normAutofit lnSpcReduction="10000"/>
          </a:bodyPr>
          <a:lstStyle/>
          <a:p>
            <a:pPr algn="ctr">
              <a:buNone/>
            </a:pPr>
            <a:r>
              <a:rPr lang="en-US" sz="4000" b="1" dirty="0" smtClean="0">
                <a:solidFill>
                  <a:srgbClr val="00B050"/>
                </a:solidFill>
              </a:rPr>
              <a:t>THEME OF THE POEM</a:t>
            </a:r>
          </a:p>
          <a:p>
            <a:pPr>
              <a:buNone/>
            </a:pPr>
            <a:r>
              <a:rPr lang="en-US" sz="4000" b="1" dirty="0" smtClean="0">
                <a:solidFill>
                  <a:srgbClr val="7030A0"/>
                </a:solidFill>
              </a:rPr>
              <a:t>"</a:t>
            </a:r>
            <a:r>
              <a:rPr lang="en-US" sz="4000" b="1" dirty="0">
                <a:solidFill>
                  <a:srgbClr val="7030A0"/>
                </a:solidFill>
              </a:rPr>
              <a:t>The Unknown Citizen" was written by the British poet W.H. Auden, not long after he moved to America in 1939. The poem is a kind of </a:t>
            </a:r>
            <a:r>
              <a:rPr lang="en-US" sz="4000" b="1" dirty="0">
                <a:solidFill>
                  <a:srgbClr val="FFFF00"/>
                </a:solidFill>
              </a:rPr>
              <a:t>satirical elegy</a:t>
            </a:r>
            <a:r>
              <a:rPr lang="en-US" sz="4000" b="1" dirty="0">
                <a:solidFill>
                  <a:srgbClr val="7030A0"/>
                </a:solidFill>
              </a:rPr>
              <a:t> written in praise of a </a:t>
            </a:r>
            <a:r>
              <a:rPr lang="en-US" sz="4000" b="1" dirty="0">
                <a:solidFill>
                  <a:srgbClr val="00B0F0"/>
                </a:solidFill>
              </a:rPr>
              <a:t>man who has recently died and who lived what the government has deemed an exemplary life.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839200" cy="6477000"/>
          </a:xfrm>
          <a:solidFill>
            <a:schemeClr val="accent1">
              <a:lumMod val="20000"/>
              <a:lumOff val="80000"/>
            </a:schemeClr>
          </a:solidFill>
        </p:spPr>
        <p:txBody>
          <a:bodyPr>
            <a:normAutofit fontScale="92500" lnSpcReduction="10000"/>
          </a:bodyPr>
          <a:lstStyle/>
          <a:p>
            <a:pPr algn="ctr">
              <a:buNone/>
            </a:pPr>
            <a:r>
              <a:rPr lang="en-US" sz="4300" b="1" dirty="0" smtClean="0">
                <a:solidFill>
                  <a:srgbClr val="FF0000"/>
                </a:solidFill>
                <a:latin typeface="Algerian" pitchFamily="82" charset="0"/>
              </a:rPr>
              <a:t>POEM LINES</a:t>
            </a:r>
          </a:p>
          <a:p>
            <a:pPr>
              <a:buNone/>
            </a:pPr>
            <a:endParaRPr lang="en-US" dirty="0" smtClean="0"/>
          </a:p>
          <a:p>
            <a:pPr>
              <a:buNone/>
            </a:pPr>
            <a:r>
              <a:rPr lang="en-US" sz="2800" b="1" dirty="0" smtClean="0">
                <a:solidFill>
                  <a:srgbClr val="7030A0"/>
                </a:solidFill>
              </a:rPr>
              <a:t>   </a:t>
            </a:r>
            <a:r>
              <a:rPr lang="en-US" sz="2800" b="1" dirty="0" smtClean="0">
                <a:solidFill>
                  <a:srgbClr val="002060"/>
                </a:solidFill>
              </a:rPr>
              <a:t>He </a:t>
            </a:r>
            <a:r>
              <a:rPr lang="en-US" sz="2800" b="1" dirty="0">
                <a:solidFill>
                  <a:srgbClr val="002060"/>
                </a:solidFill>
              </a:rPr>
              <a:t>was found by the Bureau of Statistics to </a:t>
            </a:r>
            <a:r>
              <a:rPr lang="en-US" sz="2800" b="1" dirty="0" smtClean="0">
                <a:solidFill>
                  <a:srgbClr val="002060"/>
                </a:solidFill>
              </a:rPr>
              <a:t>be</a:t>
            </a:r>
          </a:p>
          <a:p>
            <a:pPr>
              <a:buNone/>
            </a:pPr>
            <a:r>
              <a:rPr lang="en-US" sz="2800" b="1" dirty="0">
                <a:solidFill>
                  <a:srgbClr val="002060"/>
                </a:solidFill>
              </a:rPr>
              <a:t/>
            </a:r>
            <a:br>
              <a:rPr lang="en-US" sz="2800" b="1" dirty="0">
                <a:solidFill>
                  <a:srgbClr val="002060"/>
                </a:solidFill>
              </a:rPr>
            </a:br>
            <a:r>
              <a:rPr lang="en-US" sz="2800" b="1" dirty="0">
                <a:solidFill>
                  <a:srgbClr val="002060"/>
                </a:solidFill>
              </a:rPr>
              <a:t>One against whom there was no official complaint</a:t>
            </a:r>
            <a:r>
              <a:rPr lang="en-US" sz="2800" b="1" dirty="0" smtClean="0">
                <a:solidFill>
                  <a:srgbClr val="002060"/>
                </a:solidFill>
              </a:rPr>
              <a:t>,</a:t>
            </a:r>
          </a:p>
          <a:p>
            <a:pPr>
              <a:buNone/>
            </a:pPr>
            <a:r>
              <a:rPr lang="en-US" sz="2800" b="1" dirty="0">
                <a:solidFill>
                  <a:srgbClr val="002060"/>
                </a:solidFill>
              </a:rPr>
              <a:t/>
            </a:r>
            <a:br>
              <a:rPr lang="en-US" sz="2800" b="1" dirty="0">
                <a:solidFill>
                  <a:srgbClr val="002060"/>
                </a:solidFill>
              </a:rPr>
            </a:br>
            <a:r>
              <a:rPr lang="en-US" sz="2800" b="1" dirty="0">
                <a:solidFill>
                  <a:srgbClr val="002060"/>
                </a:solidFill>
              </a:rPr>
              <a:t>And all the reports on his conduct </a:t>
            </a:r>
            <a:r>
              <a:rPr lang="en-US" sz="2800" b="1" dirty="0" smtClean="0">
                <a:solidFill>
                  <a:srgbClr val="002060"/>
                </a:solidFill>
              </a:rPr>
              <a:t>agree</a:t>
            </a:r>
          </a:p>
          <a:p>
            <a:pPr>
              <a:buNone/>
            </a:pPr>
            <a:r>
              <a:rPr lang="en-US" sz="2800" b="1" dirty="0">
                <a:solidFill>
                  <a:srgbClr val="002060"/>
                </a:solidFill>
              </a:rPr>
              <a:t/>
            </a:r>
            <a:br>
              <a:rPr lang="en-US" sz="2800" b="1" dirty="0">
                <a:solidFill>
                  <a:srgbClr val="002060"/>
                </a:solidFill>
              </a:rPr>
            </a:br>
            <a:r>
              <a:rPr lang="en-US" sz="2800" b="1" dirty="0">
                <a:solidFill>
                  <a:srgbClr val="002060"/>
                </a:solidFill>
              </a:rPr>
              <a:t>That, in the modern sense of an old-fashioned word, he was a saint</a:t>
            </a:r>
            <a:r>
              <a:rPr lang="en-US" sz="2800" b="1" dirty="0" smtClean="0">
                <a:solidFill>
                  <a:srgbClr val="002060"/>
                </a:solidFill>
              </a:rPr>
              <a:t>,</a:t>
            </a:r>
          </a:p>
          <a:p>
            <a:pPr>
              <a:buNone/>
            </a:pPr>
            <a:r>
              <a:rPr lang="en-US" sz="2800" b="1" dirty="0">
                <a:solidFill>
                  <a:srgbClr val="002060"/>
                </a:solidFill>
              </a:rPr>
              <a:t/>
            </a:r>
            <a:br>
              <a:rPr lang="en-US" sz="2800" b="1" dirty="0">
                <a:solidFill>
                  <a:srgbClr val="002060"/>
                </a:solidFill>
              </a:rPr>
            </a:br>
            <a:r>
              <a:rPr lang="en-US" sz="2800" b="1" dirty="0">
                <a:solidFill>
                  <a:srgbClr val="002060"/>
                </a:solidFill>
              </a:rPr>
              <a:t>For in everything he did he served the Greater Community.</a:t>
            </a:r>
            <a:br>
              <a:rPr lang="en-US" sz="2800" b="1" dirty="0">
                <a:solidFill>
                  <a:srgbClr val="002060"/>
                </a:solidFill>
              </a:rPr>
            </a:br>
            <a:endParaRPr lang="en-US" sz="2800" b="1" dirty="0">
              <a:solidFill>
                <a:srgbClr val="002060"/>
              </a:solidFill>
            </a:endParaRPr>
          </a:p>
        </p:txBody>
      </p:sp>
      <p:pic>
        <p:nvPicPr>
          <p:cNvPr id="4" name="Picture 3" descr="United States Department of Labor - Wikipedia"/>
          <p:cNvPicPr/>
          <p:nvPr/>
        </p:nvPicPr>
        <p:blipFill>
          <a:blip r:embed="rId2" cstate="print"/>
          <a:srcRect/>
          <a:stretch>
            <a:fillRect/>
          </a:stretch>
        </p:blipFill>
        <p:spPr bwMode="auto">
          <a:xfrm>
            <a:off x="7467600" y="1676400"/>
            <a:ext cx="1295400" cy="1524000"/>
          </a:xfrm>
          <a:prstGeom prst="rect">
            <a:avLst/>
          </a:prstGeom>
          <a:noFill/>
          <a:ln w="9525">
            <a:noFill/>
            <a:miter lim="800000"/>
            <a:headEnd/>
            <a:tailEnd/>
          </a:ln>
        </p:spPr>
      </p:pic>
      <p:pic>
        <p:nvPicPr>
          <p:cNvPr id="5" name="Picture 4" descr="saint - Liberal Dictionary"/>
          <p:cNvPicPr/>
          <p:nvPr/>
        </p:nvPicPr>
        <p:blipFill>
          <a:blip r:embed="rId3" cstate="print"/>
          <a:srcRect/>
          <a:stretch>
            <a:fillRect/>
          </a:stretch>
        </p:blipFill>
        <p:spPr bwMode="auto">
          <a:xfrm>
            <a:off x="4343400" y="4343400"/>
            <a:ext cx="1295400" cy="685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458200" cy="6553200"/>
          </a:xfrm>
          <a:solidFill>
            <a:schemeClr val="accent1">
              <a:lumMod val="20000"/>
              <a:lumOff val="80000"/>
            </a:schemeClr>
          </a:solidFill>
        </p:spPr>
        <p:txBody>
          <a:bodyPr>
            <a:normAutofit fontScale="92500" lnSpcReduction="20000"/>
          </a:bodyPr>
          <a:lstStyle/>
          <a:p>
            <a:pPr>
              <a:buNone/>
            </a:pPr>
            <a:r>
              <a:rPr lang="en-US" dirty="0" smtClean="0"/>
              <a:t>	</a:t>
            </a:r>
            <a:r>
              <a:rPr lang="en-US" sz="3000" b="1" dirty="0" smtClean="0">
                <a:solidFill>
                  <a:srgbClr val="002060"/>
                </a:solidFill>
              </a:rPr>
              <a:t>Except </a:t>
            </a:r>
            <a:r>
              <a:rPr lang="en-US" sz="3000" b="1" dirty="0">
                <a:solidFill>
                  <a:srgbClr val="002060"/>
                </a:solidFill>
              </a:rPr>
              <a:t>for the War till the day he </a:t>
            </a:r>
            <a:r>
              <a:rPr lang="en-US" sz="3000" b="1" dirty="0" smtClean="0">
                <a:solidFill>
                  <a:srgbClr val="002060"/>
                </a:solidFill>
              </a:rPr>
              <a:t>retired</a:t>
            </a:r>
          </a:p>
          <a:p>
            <a:pPr>
              <a:buNone/>
            </a:pPr>
            <a:r>
              <a:rPr lang="en-US" sz="3000" b="1" dirty="0">
                <a:solidFill>
                  <a:srgbClr val="002060"/>
                </a:solidFill>
              </a:rPr>
              <a:t/>
            </a:r>
            <a:br>
              <a:rPr lang="en-US" sz="3000" b="1" dirty="0">
                <a:solidFill>
                  <a:srgbClr val="002060"/>
                </a:solidFill>
              </a:rPr>
            </a:br>
            <a:r>
              <a:rPr lang="en-US" sz="3000" b="1" dirty="0">
                <a:solidFill>
                  <a:srgbClr val="002060"/>
                </a:solidFill>
              </a:rPr>
              <a:t>He worked in a factory and never got fired</a:t>
            </a:r>
            <a:r>
              <a:rPr lang="en-US" sz="3000" b="1" dirty="0" smtClean="0">
                <a:solidFill>
                  <a:srgbClr val="002060"/>
                </a:solidFill>
              </a:rPr>
              <a:t>,</a:t>
            </a:r>
          </a:p>
          <a:p>
            <a:pPr>
              <a:buNone/>
            </a:pPr>
            <a:r>
              <a:rPr lang="en-US" sz="3000" b="1" dirty="0">
                <a:solidFill>
                  <a:srgbClr val="002060"/>
                </a:solidFill>
              </a:rPr>
              <a:t/>
            </a:r>
            <a:br>
              <a:rPr lang="en-US" sz="3000" b="1" dirty="0">
                <a:solidFill>
                  <a:srgbClr val="002060"/>
                </a:solidFill>
              </a:rPr>
            </a:br>
            <a:r>
              <a:rPr lang="en-US" sz="3000" b="1" dirty="0">
                <a:solidFill>
                  <a:srgbClr val="002060"/>
                </a:solidFill>
              </a:rPr>
              <a:t>But satisfied his employers, Fudge Motors Inc</a:t>
            </a:r>
            <a:r>
              <a:rPr lang="en-US" sz="3000" b="1" dirty="0" smtClean="0">
                <a:solidFill>
                  <a:srgbClr val="002060"/>
                </a:solidFill>
              </a:rPr>
              <a:t>.</a:t>
            </a:r>
          </a:p>
          <a:p>
            <a:pPr>
              <a:buNone/>
            </a:pPr>
            <a:r>
              <a:rPr lang="en-US" sz="3000" b="1" dirty="0">
                <a:solidFill>
                  <a:srgbClr val="002060"/>
                </a:solidFill>
              </a:rPr>
              <a:t/>
            </a:r>
            <a:br>
              <a:rPr lang="en-US" sz="3000" b="1" dirty="0">
                <a:solidFill>
                  <a:srgbClr val="002060"/>
                </a:solidFill>
              </a:rPr>
            </a:br>
            <a:r>
              <a:rPr lang="en-US" sz="3000" b="1" dirty="0">
                <a:solidFill>
                  <a:srgbClr val="002060"/>
                </a:solidFill>
              </a:rPr>
              <a:t>Yet he wasn't a scab or odd in his views</a:t>
            </a:r>
            <a:r>
              <a:rPr lang="en-US" sz="3000" b="1" dirty="0" smtClean="0">
                <a:solidFill>
                  <a:srgbClr val="002060"/>
                </a:solidFill>
              </a:rPr>
              <a:t>,</a:t>
            </a:r>
          </a:p>
          <a:p>
            <a:pPr>
              <a:buNone/>
            </a:pPr>
            <a:r>
              <a:rPr lang="en-US" sz="3000" b="1" dirty="0">
                <a:solidFill>
                  <a:srgbClr val="002060"/>
                </a:solidFill>
              </a:rPr>
              <a:t/>
            </a:r>
            <a:br>
              <a:rPr lang="en-US" sz="3000" b="1" dirty="0">
                <a:solidFill>
                  <a:srgbClr val="002060"/>
                </a:solidFill>
              </a:rPr>
            </a:br>
            <a:r>
              <a:rPr lang="en-US" sz="3000" b="1" dirty="0">
                <a:solidFill>
                  <a:srgbClr val="002060"/>
                </a:solidFill>
              </a:rPr>
              <a:t>For his Union reports that he paid his dues</a:t>
            </a:r>
            <a:r>
              <a:rPr lang="en-US" sz="3000" b="1" dirty="0" smtClean="0">
                <a:solidFill>
                  <a:srgbClr val="002060"/>
                </a:solidFill>
              </a:rPr>
              <a:t>,</a:t>
            </a:r>
          </a:p>
          <a:p>
            <a:pPr>
              <a:buNone/>
            </a:pPr>
            <a:endParaRPr lang="en-US" sz="3000" b="1" dirty="0" smtClean="0">
              <a:solidFill>
                <a:srgbClr val="002060"/>
              </a:solidFill>
            </a:endParaRPr>
          </a:p>
          <a:p>
            <a:pPr>
              <a:buNone/>
            </a:pPr>
            <a:r>
              <a:rPr lang="en-US" sz="3000" b="1" dirty="0" smtClean="0">
                <a:solidFill>
                  <a:srgbClr val="002060"/>
                </a:solidFill>
              </a:rPr>
              <a:t>	(Our report on his Union shows it was sound) </a:t>
            </a:r>
          </a:p>
          <a:p>
            <a:pPr>
              <a:buNone/>
            </a:pPr>
            <a:endParaRPr lang="en-US" sz="3000" b="1" dirty="0" smtClean="0">
              <a:solidFill>
                <a:srgbClr val="002060"/>
              </a:solidFill>
            </a:endParaRPr>
          </a:p>
          <a:p>
            <a:pPr>
              <a:buNone/>
            </a:pPr>
            <a:r>
              <a:rPr lang="en-US" sz="3000" b="1" dirty="0" smtClean="0">
                <a:solidFill>
                  <a:srgbClr val="002060"/>
                </a:solidFill>
              </a:rPr>
              <a:t>	And our Social Psychology workers found </a:t>
            </a:r>
            <a:r>
              <a:rPr lang="en-US" b="1" dirty="0">
                <a:solidFill>
                  <a:srgbClr val="002060"/>
                </a:solidFill>
              </a:rPr>
              <a:t/>
            </a:r>
            <a:br>
              <a:rPr lang="en-US" b="1" dirty="0">
                <a:solidFill>
                  <a:srgbClr val="002060"/>
                </a:solidFill>
              </a:rPr>
            </a:br>
            <a:endParaRPr lang="en-US" b="1"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763000" cy="6553200"/>
          </a:xfrm>
          <a:solidFill>
            <a:schemeClr val="accent1">
              <a:lumMod val="20000"/>
              <a:lumOff val="80000"/>
            </a:schemeClr>
          </a:solidFill>
        </p:spPr>
        <p:txBody>
          <a:bodyPr/>
          <a:lstStyle/>
          <a:p>
            <a:pPr>
              <a:buNone/>
            </a:pPr>
            <a:r>
              <a:rPr lang="en-US" sz="3600" b="1" dirty="0" smtClean="0">
                <a:solidFill>
                  <a:srgbClr val="002060"/>
                </a:solidFill>
              </a:rPr>
              <a:t>That he was popular with his mates and liked a drink.</a:t>
            </a:r>
          </a:p>
          <a:p>
            <a:pPr>
              <a:buNone/>
            </a:pPr>
            <a:r>
              <a:rPr lang="en-US" sz="3600" b="1" dirty="0" smtClean="0">
                <a:solidFill>
                  <a:srgbClr val="002060"/>
                </a:solidFill>
              </a:rPr>
              <a:t/>
            </a:r>
            <a:br>
              <a:rPr lang="en-US" sz="3600" b="1" dirty="0" smtClean="0">
                <a:solidFill>
                  <a:srgbClr val="002060"/>
                </a:solidFill>
              </a:rPr>
            </a:br>
            <a:r>
              <a:rPr lang="en-US" sz="3600" b="1" dirty="0" smtClean="0">
                <a:solidFill>
                  <a:srgbClr val="002060"/>
                </a:solidFill>
              </a:rPr>
              <a:t>The Press are convinced that he bought a paper every day</a:t>
            </a:r>
          </a:p>
          <a:p>
            <a:pPr>
              <a:buNone/>
            </a:pPr>
            <a:r>
              <a:rPr lang="en-US" sz="3600" b="1" dirty="0" smtClean="0">
                <a:solidFill>
                  <a:srgbClr val="002060"/>
                </a:solidFill>
              </a:rPr>
              <a:t/>
            </a:r>
            <a:br>
              <a:rPr lang="en-US" sz="3600" b="1" dirty="0" smtClean="0">
                <a:solidFill>
                  <a:srgbClr val="002060"/>
                </a:solidFill>
              </a:rPr>
            </a:br>
            <a:r>
              <a:rPr lang="en-US" sz="3600" b="1" dirty="0" smtClean="0">
                <a:solidFill>
                  <a:srgbClr val="002060"/>
                </a:solidFill>
              </a:rPr>
              <a:t>And that his reactions to advertisements were normal in every way.</a:t>
            </a:r>
            <a:endParaRPr lang="en-US" sz="3600" dirty="0">
              <a:solidFill>
                <a:srgbClr val="002060"/>
              </a:solidFill>
            </a:endParaRPr>
          </a:p>
        </p:txBody>
      </p:sp>
      <p:pic>
        <p:nvPicPr>
          <p:cNvPr id="4" name="Picture 3" descr="Boilermaker Drink – Are You Brave Enough For This Whiskey Shooter?"/>
          <p:cNvPicPr/>
          <p:nvPr/>
        </p:nvPicPr>
        <p:blipFill>
          <a:blip r:embed="rId2" cstate="print"/>
          <a:srcRect/>
          <a:stretch>
            <a:fillRect/>
          </a:stretch>
        </p:blipFill>
        <p:spPr bwMode="auto">
          <a:xfrm>
            <a:off x="5181600" y="838200"/>
            <a:ext cx="1373187" cy="973773"/>
          </a:xfrm>
          <a:prstGeom prst="rect">
            <a:avLst/>
          </a:prstGeom>
          <a:noFill/>
          <a:ln w="9525">
            <a:noFill/>
            <a:miter lim="800000"/>
            <a:headEnd/>
            <a:tailEnd/>
          </a:ln>
        </p:spPr>
      </p:pic>
      <p:pic>
        <p:nvPicPr>
          <p:cNvPr id="5" name="Picture 4" descr="newspaper | History &amp; Facts | Britannica"/>
          <p:cNvPicPr/>
          <p:nvPr/>
        </p:nvPicPr>
        <p:blipFill>
          <a:blip r:embed="rId3" cstate="print"/>
          <a:srcRect/>
          <a:stretch>
            <a:fillRect/>
          </a:stretch>
        </p:blipFill>
        <p:spPr bwMode="auto">
          <a:xfrm>
            <a:off x="6858000" y="2667000"/>
            <a:ext cx="1981200" cy="14478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6155282</TotalTime>
  <Words>242</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ARUNKUMAR</dc:creator>
  <cp:lastModifiedBy>ARUN KUMAR</cp:lastModifiedBy>
  <cp:revision>35</cp:revision>
  <dcterms:created xsi:type="dcterms:W3CDTF">2008-12-31T18:33:03Z</dcterms:created>
  <dcterms:modified xsi:type="dcterms:W3CDTF">2023-04-08T08:36:16Z</dcterms:modified>
</cp:coreProperties>
</file>